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lice" panose="020B0604020202020204" charset="0"/>
      <p:regular r:id="rId9"/>
    </p:embeddedFont>
    <p:embeddedFont>
      <p:font typeface="Canva Sans" panose="020B0604020202020204" charset="0"/>
      <p:regular r:id="rId10"/>
    </p:embeddedFont>
    <p:embeddedFont>
      <p:font typeface="Open Sans" panose="020B0606030504020204" pitchFamily="34" charset="0"/>
      <p:regular r:id="rId11"/>
      <p:bold r:id="rId12"/>
      <p:italic r:id="rId13"/>
      <p:boldItalic r:id="rId14"/>
    </p:embeddedFont>
    <p:embeddedFont>
      <p:font typeface="Open Sans Bold" panose="020B0806030504020204" charset="0"/>
      <p:regular r:id="rId15"/>
    </p:embeddedFont>
    <p:embeddedFont>
      <p:font typeface="Poppi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19C26">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412758" y="3245261"/>
            <a:ext cx="15101537" cy="3272604"/>
          </a:xfrm>
          <a:prstGeom prst="rect">
            <a:avLst/>
          </a:prstGeom>
        </p:spPr>
        <p:txBody>
          <a:bodyPr lIns="0" tIns="0" rIns="0" bIns="0" rtlCol="0" anchor="t">
            <a:spAutoFit/>
          </a:bodyPr>
          <a:lstStyle/>
          <a:p>
            <a:pPr algn="ctr">
              <a:lnSpc>
                <a:spcPts val="25327"/>
              </a:lnSpc>
              <a:spcBef>
                <a:spcPct val="0"/>
              </a:spcBef>
            </a:pPr>
            <a:r>
              <a:rPr lang="en-US" sz="18090" b="1">
                <a:solidFill>
                  <a:srgbClr val="FFFFFF"/>
                </a:solidFill>
                <a:latin typeface="Poppins Bold"/>
                <a:ea typeface="Poppins Bold"/>
                <a:cs typeface="Poppins Bold"/>
                <a:sym typeface="Poppins Bold"/>
              </a:rPr>
              <a:t>Agriculture</a:t>
            </a:r>
          </a:p>
        </p:txBody>
      </p:sp>
      <p:sp>
        <p:nvSpPr>
          <p:cNvPr id="3" name="TextBox 3"/>
          <p:cNvSpPr txBox="1"/>
          <p:nvPr/>
        </p:nvSpPr>
        <p:spPr>
          <a:xfrm>
            <a:off x="5702608" y="5949462"/>
            <a:ext cx="12997424" cy="1136975"/>
          </a:xfrm>
          <a:prstGeom prst="rect">
            <a:avLst/>
          </a:prstGeom>
        </p:spPr>
        <p:txBody>
          <a:bodyPr lIns="0" tIns="0" rIns="0" bIns="0" rtlCol="0" anchor="t">
            <a:spAutoFit/>
          </a:bodyPr>
          <a:lstStyle/>
          <a:p>
            <a:pPr algn="l">
              <a:lnSpc>
                <a:spcPts val="4532"/>
              </a:lnSpc>
            </a:pPr>
            <a:r>
              <a:rPr lang="en-US" sz="3237" spc="119">
                <a:solidFill>
                  <a:srgbClr val="F5C400"/>
                </a:solidFill>
                <a:latin typeface="Alice"/>
                <a:ea typeface="Alice"/>
                <a:cs typeface="Alice"/>
                <a:sym typeface="Alice"/>
              </a:rPr>
              <a:t>SMART FARMING SENSOR DATA FOR YIELD PREDICTION</a:t>
            </a:r>
          </a:p>
          <a:p>
            <a:pPr algn="l">
              <a:lnSpc>
                <a:spcPts val="4532"/>
              </a:lnSpc>
              <a:spcBef>
                <a:spcPct val="0"/>
              </a:spcBef>
            </a:pPr>
            <a:endParaRPr lang="en-US" sz="3237" spc="119">
              <a:solidFill>
                <a:srgbClr val="F5C400"/>
              </a:solidFill>
              <a:latin typeface="Alice"/>
              <a:ea typeface="Alice"/>
              <a:cs typeface="Alice"/>
              <a:sym typeface="Alice"/>
            </a:endParaRPr>
          </a:p>
        </p:txBody>
      </p:sp>
      <p:sp>
        <p:nvSpPr>
          <p:cNvPr id="4" name="TextBox 4"/>
          <p:cNvSpPr txBox="1"/>
          <p:nvPr/>
        </p:nvSpPr>
        <p:spPr>
          <a:xfrm>
            <a:off x="14380494" y="8593371"/>
            <a:ext cx="2618122" cy="905511"/>
          </a:xfrm>
          <a:prstGeom prst="rect">
            <a:avLst/>
          </a:prstGeom>
        </p:spPr>
        <p:txBody>
          <a:bodyPr lIns="0" tIns="0" rIns="0" bIns="0" rtlCol="0" anchor="t">
            <a:spAutoFit/>
          </a:bodyPr>
          <a:lstStyle/>
          <a:p>
            <a:pPr algn="l">
              <a:lnSpc>
                <a:spcPts val="3639"/>
              </a:lnSpc>
            </a:pPr>
            <a:r>
              <a:rPr lang="en-US" sz="2599">
                <a:solidFill>
                  <a:srgbClr val="FFFFFF"/>
                </a:solidFill>
                <a:latin typeface="Canva Sans"/>
                <a:ea typeface="Canva Sans"/>
                <a:cs typeface="Canva Sans"/>
                <a:sym typeface="Canva Sans"/>
              </a:rPr>
              <a:t>Presented by</a:t>
            </a:r>
          </a:p>
          <a:p>
            <a:pPr algn="l">
              <a:lnSpc>
                <a:spcPts val="3639"/>
              </a:lnSpc>
              <a:spcBef>
                <a:spcPct val="0"/>
              </a:spcBef>
            </a:pPr>
            <a:r>
              <a:rPr lang="en-US" sz="2599">
                <a:solidFill>
                  <a:srgbClr val="FFFFFF"/>
                </a:solidFill>
                <a:latin typeface="Canva Sans"/>
                <a:ea typeface="Canva Sans"/>
                <a:cs typeface="Canva Sans"/>
                <a:sym typeface="Canva Sans"/>
              </a:rPr>
              <a:t>DIYA PATEL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1028700"/>
            <a:ext cx="9268708" cy="8229600"/>
            <a:chOff x="0" y="0"/>
            <a:chExt cx="12358277" cy="10972800"/>
          </a:xfrm>
        </p:grpSpPr>
        <p:pic>
          <p:nvPicPr>
            <p:cNvPr id="6" name="Picture 6"/>
            <p:cNvPicPr>
              <a:picLocks noChangeAspect="1"/>
            </p:cNvPicPr>
            <p:nvPr/>
          </p:nvPicPr>
          <p:blipFill>
            <a:blip r:embed="rId2"/>
            <a:srcRect l="12481" r="12481"/>
            <a:stretch>
              <a:fillRect/>
            </a:stretch>
          </p:blipFill>
          <p:spPr>
            <a:xfrm>
              <a:off x="0" y="0"/>
              <a:ext cx="12358277" cy="10972800"/>
            </a:xfrm>
            <a:prstGeom prst="rect">
              <a:avLst/>
            </a:prstGeom>
          </p:spPr>
        </p:pic>
      </p:grpSp>
      <p:grpSp>
        <p:nvGrpSpPr>
          <p:cNvPr id="7" name="Group 7"/>
          <p:cNvGrpSpPr/>
          <p:nvPr/>
        </p:nvGrpSpPr>
        <p:grpSpPr>
          <a:xfrm>
            <a:off x="10826344" y="3016349"/>
            <a:ext cx="1217927" cy="47625"/>
            <a:chOff x="0" y="0"/>
            <a:chExt cx="962313" cy="37630"/>
          </a:xfrm>
        </p:grpSpPr>
        <p:sp>
          <p:nvSpPr>
            <p:cNvPr id="8" name="Freeform 8"/>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sp>
        <p:sp>
          <p:nvSpPr>
            <p:cNvPr id="9" name="TextBox 9"/>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02</a:t>
            </a:r>
          </a:p>
        </p:txBody>
      </p:sp>
      <p:sp>
        <p:nvSpPr>
          <p:cNvPr id="11" name="TextBox 11"/>
          <p:cNvSpPr txBox="1"/>
          <p:nvPr/>
        </p:nvSpPr>
        <p:spPr>
          <a:xfrm>
            <a:off x="10826344" y="2077577"/>
            <a:ext cx="5391347" cy="799973"/>
          </a:xfrm>
          <a:prstGeom prst="rect">
            <a:avLst/>
          </a:prstGeom>
        </p:spPr>
        <p:txBody>
          <a:bodyPr lIns="0" tIns="0" rIns="0" bIns="0" rtlCol="0" anchor="t">
            <a:spAutoFit/>
          </a:bodyPr>
          <a:lstStyle/>
          <a:p>
            <a:pPr algn="l">
              <a:lnSpc>
                <a:spcPts val="6016"/>
              </a:lnSpc>
            </a:pPr>
            <a:r>
              <a:rPr lang="en-US" sz="4700" b="1">
                <a:solidFill>
                  <a:srgbClr val="1F2020"/>
                </a:solidFill>
                <a:latin typeface="Poppins Bold"/>
                <a:ea typeface="Poppins Bold"/>
                <a:cs typeface="Poppins Bold"/>
                <a:sym typeface="Poppins Bold"/>
              </a:rPr>
              <a:t>OUR PURPOSE</a:t>
            </a:r>
          </a:p>
        </p:txBody>
      </p:sp>
      <p:sp>
        <p:nvSpPr>
          <p:cNvPr id="12" name="TextBox 12"/>
          <p:cNvSpPr txBox="1"/>
          <p:nvPr/>
        </p:nvSpPr>
        <p:spPr>
          <a:xfrm>
            <a:off x="10826344" y="3667559"/>
            <a:ext cx="6236705" cy="5185410"/>
          </a:xfrm>
          <a:prstGeom prst="rect">
            <a:avLst/>
          </a:prstGeom>
        </p:spPr>
        <p:txBody>
          <a:bodyPr lIns="0" tIns="0" rIns="0" bIns="0" rtlCol="0" anchor="t">
            <a:spAutoFit/>
          </a:bodyPr>
          <a:lstStyle/>
          <a:p>
            <a:pPr algn="l">
              <a:lnSpc>
                <a:spcPts val="2939"/>
              </a:lnSpc>
            </a:pPr>
            <a:r>
              <a:rPr lang="en-US" sz="2099">
                <a:solidFill>
                  <a:srgbClr val="1F2020"/>
                </a:solidFill>
                <a:latin typeface="Open Sans"/>
                <a:ea typeface="Open Sans"/>
                <a:cs typeface="Open Sans"/>
                <a:sym typeface="Open Sans"/>
              </a:rPr>
              <a:t>This Power BI dashboard is designed to analyze the relationship between farming practices and crop yield efficiency using sensor-driven smart farming data. By leveraging data on fertilizer usage, irrigation methods, sowing-harvest timelines, and disease status across 500 farms worldwide, the dashboard aims to uncover actionable insights that support data-driven agricultural decisions. It empowers stakeholders to evaluate which practices lead to optimal yield efficiency, monitor crop health trends, and identify patterns that can enhance sustainable and productive farming systems.</a:t>
            </a:r>
          </a:p>
          <a:p>
            <a:pPr algn="l">
              <a:lnSpc>
                <a:spcPts val="2939"/>
              </a:lnSpc>
              <a:spcBef>
                <a:spcPct val="0"/>
              </a:spcBef>
            </a:pPr>
            <a:endParaRPr lang="en-US" sz="2099">
              <a:solidFill>
                <a:srgbClr val="1F202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13153" y="9638067"/>
            <a:ext cx="72099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03</a:t>
            </a:r>
          </a:p>
        </p:txBody>
      </p:sp>
      <p:grpSp>
        <p:nvGrpSpPr>
          <p:cNvPr id="6" name="Group 6"/>
          <p:cNvGrpSpPr/>
          <p:nvPr/>
        </p:nvGrpSpPr>
        <p:grpSpPr>
          <a:xfrm>
            <a:off x="0" y="0"/>
            <a:ext cx="5074740" cy="5074740"/>
            <a:chOff x="0" y="0"/>
            <a:chExt cx="6766320" cy="6766320"/>
          </a:xfrm>
        </p:grpSpPr>
        <p:pic>
          <p:nvPicPr>
            <p:cNvPr id="7" name="Picture 7"/>
            <p:cNvPicPr>
              <a:picLocks noChangeAspect="1"/>
            </p:cNvPicPr>
            <p:nvPr/>
          </p:nvPicPr>
          <p:blipFill>
            <a:blip r:embed="rId2"/>
            <a:srcRect l="33750"/>
            <a:stretch>
              <a:fillRect/>
            </a:stretch>
          </p:blipFill>
          <p:spPr>
            <a:xfrm>
              <a:off x="0" y="0"/>
              <a:ext cx="6766320" cy="6766320"/>
            </a:xfrm>
            <a:prstGeom prst="rect">
              <a:avLst/>
            </a:prstGeom>
          </p:spPr>
        </p:pic>
      </p:grpSp>
      <p:grpSp>
        <p:nvGrpSpPr>
          <p:cNvPr id="8" name="Group 8"/>
          <p:cNvGrpSpPr/>
          <p:nvPr/>
        </p:nvGrpSpPr>
        <p:grpSpPr>
          <a:xfrm>
            <a:off x="5212260" y="0"/>
            <a:ext cx="5074740" cy="5074740"/>
            <a:chOff x="0" y="0"/>
            <a:chExt cx="6766320" cy="6766320"/>
          </a:xfrm>
        </p:grpSpPr>
        <p:pic>
          <p:nvPicPr>
            <p:cNvPr id="9" name="Picture 9"/>
            <p:cNvPicPr>
              <a:picLocks noChangeAspect="1"/>
            </p:cNvPicPr>
            <p:nvPr/>
          </p:nvPicPr>
          <p:blipFill>
            <a:blip r:embed="rId3"/>
            <a:srcRect l="29999"/>
            <a:stretch>
              <a:fillRect/>
            </a:stretch>
          </p:blipFill>
          <p:spPr>
            <a:xfrm>
              <a:off x="0" y="0"/>
              <a:ext cx="6766320" cy="6766320"/>
            </a:xfrm>
            <a:prstGeom prst="rect">
              <a:avLst/>
            </a:prstGeom>
          </p:spPr>
        </p:pic>
      </p:grpSp>
      <p:grpSp>
        <p:nvGrpSpPr>
          <p:cNvPr id="10" name="Group 10"/>
          <p:cNvGrpSpPr/>
          <p:nvPr/>
        </p:nvGrpSpPr>
        <p:grpSpPr>
          <a:xfrm>
            <a:off x="0" y="5212260"/>
            <a:ext cx="5074740" cy="5074740"/>
            <a:chOff x="0" y="0"/>
            <a:chExt cx="6766320" cy="6766320"/>
          </a:xfrm>
        </p:grpSpPr>
        <p:pic>
          <p:nvPicPr>
            <p:cNvPr id="11" name="Picture 11"/>
            <p:cNvPicPr>
              <a:picLocks noChangeAspect="1"/>
            </p:cNvPicPr>
            <p:nvPr/>
          </p:nvPicPr>
          <p:blipFill>
            <a:blip r:embed="rId4"/>
            <a:srcRect l="11577" r="32172"/>
            <a:stretch>
              <a:fillRect/>
            </a:stretch>
          </p:blipFill>
          <p:spPr>
            <a:xfrm>
              <a:off x="0" y="0"/>
              <a:ext cx="6766320" cy="6766320"/>
            </a:xfrm>
            <a:prstGeom prst="rect">
              <a:avLst/>
            </a:prstGeom>
          </p:spPr>
        </p:pic>
      </p:grpSp>
      <p:grpSp>
        <p:nvGrpSpPr>
          <p:cNvPr id="12" name="Group 12"/>
          <p:cNvGrpSpPr/>
          <p:nvPr/>
        </p:nvGrpSpPr>
        <p:grpSpPr>
          <a:xfrm>
            <a:off x="5212260" y="5212260"/>
            <a:ext cx="5074740" cy="5074740"/>
            <a:chOff x="0" y="0"/>
            <a:chExt cx="6766320" cy="6766320"/>
          </a:xfrm>
        </p:grpSpPr>
        <p:pic>
          <p:nvPicPr>
            <p:cNvPr id="13" name="Picture 13"/>
            <p:cNvPicPr>
              <a:picLocks noChangeAspect="1"/>
            </p:cNvPicPr>
            <p:nvPr/>
          </p:nvPicPr>
          <p:blipFill>
            <a:blip r:embed="rId5"/>
            <a:srcRect l="16687" r="16687"/>
            <a:stretch>
              <a:fillRect/>
            </a:stretch>
          </p:blipFill>
          <p:spPr>
            <a:xfrm>
              <a:off x="0" y="0"/>
              <a:ext cx="6766320" cy="6766320"/>
            </a:xfrm>
            <a:prstGeom prst="rect">
              <a:avLst/>
            </a:prstGeom>
          </p:spPr>
        </p:pic>
      </p:grpSp>
      <p:sp>
        <p:nvSpPr>
          <p:cNvPr id="14" name="TextBox 14"/>
          <p:cNvSpPr txBox="1"/>
          <p:nvPr/>
        </p:nvSpPr>
        <p:spPr>
          <a:xfrm>
            <a:off x="11210199" y="788459"/>
            <a:ext cx="5709103" cy="871093"/>
          </a:xfrm>
          <a:prstGeom prst="rect">
            <a:avLst/>
          </a:prstGeom>
        </p:spPr>
        <p:txBody>
          <a:bodyPr lIns="0" tIns="0" rIns="0" bIns="0" rtlCol="0" anchor="t">
            <a:spAutoFit/>
          </a:bodyPr>
          <a:lstStyle/>
          <a:p>
            <a:pPr algn="l">
              <a:lnSpc>
                <a:spcPts val="6656"/>
              </a:lnSpc>
            </a:pPr>
            <a:r>
              <a:rPr lang="en-US" sz="5200" b="1">
                <a:solidFill>
                  <a:srgbClr val="1F2020"/>
                </a:solidFill>
                <a:latin typeface="Poppins Bold"/>
                <a:ea typeface="Poppins Bold"/>
                <a:cs typeface="Poppins Bold"/>
                <a:sym typeface="Poppins Bold"/>
              </a:rPr>
              <a:t>Our Objectives</a:t>
            </a:r>
          </a:p>
        </p:txBody>
      </p:sp>
      <p:grpSp>
        <p:nvGrpSpPr>
          <p:cNvPr id="15" name="Group 15"/>
          <p:cNvGrpSpPr/>
          <p:nvPr/>
        </p:nvGrpSpPr>
        <p:grpSpPr>
          <a:xfrm>
            <a:off x="11210199" y="1659552"/>
            <a:ext cx="1217927" cy="47625"/>
            <a:chOff x="0" y="0"/>
            <a:chExt cx="962313" cy="37630"/>
          </a:xfrm>
        </p:grpSpPr>
        <p:sp>
          <p:nvSpPr>
            <p:cNvPr id="16" name="Freeform 16"/>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sp>
        <p:sp>
          <p:nvSpPr>
            <p:cNvPr id="17" name="TextBox 17"/>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1390673" y="3785102"/>
            <a:ext cx="677751" cy="677751"/>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2387794" y="3796541"/>
            <a:ext cx="4531509" cy="915670"/>
          </a:xfrm>
          <a:prstGeom prst="rect">
            <a:avLst/>
          </a:prstGeom>
        </p:spPr>
        <p:txBody>
          <a:bodyPr lIns="0" tIns="0" rIns="0" bIns="0" rtlCol="0" anchor="t">
            <a:spAutoFit/>
          </a:bodyPr>
          <a:lstStyle/>
          <a:p>
            <a:pPr algn="l">
              <a:lnSpc>
                <a:spcPts val="2379"/>
              </a:lnSpc>
            </a:pPr>
            <a:r>
              <a:rPr lang="en-US" sz="1699" b="1">
                <a:solidFill>
                  <a:srgbClr val="1F2020"/>
                </a:solidFill>
                <a:latin typeface="Open Sans Bold"/>
                <a:ea typeface="Open Sans Bold"/>
                <a:cs typeface="Open Sans Bold"/>
                <a:sym typeface="Open Sans Bold"/>
              </a:rPr>
              <a:t>Analyze Fertilizer Impact on Yield</a:t>
            </a:r>
          </a:p>
          <a:p>
            <a:pPr algn="l">
              <a:lnSpc>
                <a:spcPts val="1680"/>
              </a:lnSpc>
              <a:spcBef>
                <a:spcPct val="0"/>
              </a:spcBef>
            </a:pPr>
            <a:r>
              <a:rPr lang="en-US" sz="1200">
                <a:solidFill>
                  <a:srgbClr val="1F2020"/>
                </a:solidFill>
                <a:latin typeface="Open Sans"/>
                <a:ea typeface="Open Sans"/>
                <a:cs typeface="Open Sans"/>
                <a:sym typeface="Open Sans"/>
              </a:rPr>
              <a:t>Compare the yield efficiency achieved through different fertilizer types (Organic, Inorganic, Mixed) to identify the most effective practices.</a:t>
            </a:r>
          </a:p>
        </p:txBody>
      </p:sp>
      <p:sp>
        <p:nvSpPr>
          <p:cNvPr id="22" name="TextBox 22"/>
          <p:cNvSpPr txBox="1"/>
          <p:nvPr/>
        </p:nvSpPr>
        <p:spPr>
          <a:xfrm>
            <a:off x="11481493" y="39611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3" name="Group 23"/>
          <p:cNvGrpSpPr/>
          <p:nvPr/>
        </p:nvGrpSpPr>
        <p:grpSpPr>
          <a:xfrm>
            <a:off x="11390673" y="5062928"/>
            <a:ext cx="677751" cy="677751"/>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6" name="TextBox 26"/>
          <p:cNvSpPr txBox="1"/>
          <p:nvPr/>
        </p:nvSpPr>
        <p:spPr>
          <a:xfrm>
            <a:off x="12387794" y="5074367"/>
            <a:ext cx="4531509" cy="915670"/>
          </a:xfrm>
          <a:prstGeom prst="rect">
            <a:avLst/>
          </a:prstGeom>
        </p:spPr>
        <p:txBody>
          <a:bodyPr lIns="0" tIns="0" rIns="0" bIns="0" rtlCol="0" anchor="t">
            <a:spAutoFit/>
          </a:bodyPr>
          <a:lstStyle/>
          <a:p>
            <a:pPr algn="l">
              <a:lnSpc>
                <a:spcPts val="2379"/>
              </a:lnSpc>
            </a:pPr>
            <a:r>
              <a:rPr lang="en-US" sz="1699" b="1">
                <a:solidFill>
                  <a:srgbClr val="1F2020"/>
                </a:solidFill>
                <a:latin typeface="Open Sans Bold"/>
                <a:ea typeface="Open Sans Bold"/>
                <a:cs typeface="Open Sans Bold"/>
                <a:sym typeface="Open Sans Bold"/>
              </a:rPr>
              <a:t>Compare Irrigation Methods</a:t>
            </a:r>
          </a:p>
          <a:p>
            <a:pPr algn="l">
              <a:lnSpc>
                <a:spcPts val="1680"/>
              </a:lnSpc>
              <a:spcBef>
                <a:spcPct val="0"/>
              </a:spcBef>
            </a:pPr>
            <a:r>
              <a:rPr lang="en-US" sz="1200">
                <a:solidFill>
                  <a:srgbClr val="1F2020"/>
                </a:solidFill>
                <a:latin typeface="Open Sans"/>
                <a:ea typeface="Open Sans"/>
                <a:cs typeface="Open Sans"/>
                <a:sym typeface="Open Sans"/>
              </a:rPr>
              <a:t>Evaluate how various irrigation techniques (Drip, Sprinkler, Manual, None) influence crop yield efficiency and resource usage.</a:t>
            </a:r>
          </a:p>
        </p:txBody>
      </p:sp>
      <p:sp>
        <p:nvSpPr>
          <p:cNvPr id="27" name="TextBox 27"/>
          <p:cNvSpPr txBox="1"/>
          <p:nvPr/>
        </p:nvSpPr>
        <p:spPr>
          <a:xfrm>
            <a:off x="11481493" y="523892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28" name="Group 28"/>
          <p:cNvGrpSpPr/>
          <p:nvPr/>
        </p:nvGrpSpPr>
        <p:grpSpPr>
          <a:xfrm>
            <a:off x="11390673" y="6340754"/>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1" name="TextBox 31"/>
          <p:cNvSpPr txBox="1"/>
          <p:nvPr/>
        </p:nvSpPr>
        <p:spPr>
          <a:xfrm>
            <a:off x="12387794" y="6352192"/>
            <a:ext cx="4531509" cy="706120"/>
          </a:xfrm>
          <a:prstGeom prst="rect">
            <a:avLst/>
          </a:prstGeom>
        </p:spPr>
        <p:txBody>
          <a:bodyPr lIns="0" tIns="0" rIns="0" bIns="0" rtlCol="0" anchor="t">
            <a:spAutoFit/>
          </a:bodyPr>
          <a:lstStyle/>
          <a:p>
            <a:pPr algn="l">
              <a:lnSpc>
                <a:spcPts val="2379"/>
              </a:lnSpc>
            </a:pPr>
            <a:r>
              <a:rPr lang="en-US" sz="1699" b="1">
                <a:solidFill>
                  <a:srgbClr val="1F2020"/>
                </a:solidFill>
                <a:latin typeface="Open Sans Bold"/>
                <a:ea typeface="Open Sans Bold"/>
                <a:cs typeface="Open Sans Bold"/>
                <a:sym typeface="Open Sans Bold"/>
              </a:rPr>
              <a:t>Explore Yield Trends Over Time</a:t>
            </a:r>
          </a:p>
          <a:p>
            <a:pPr algn="l">
              <a:lnSpc>
                <a:spcPts val="1680"/>
              </a:lnSpc>
              <a:spcBef>
                <a:spcPct val="0"/>
              </a:spcBef>
            </a:pPr>
            <a:r>
              <a:rPr lang="en-US" sz="1200">
                <a:solidFill>
                  <a:srgbClr val="1F2020"/>
                </a:solidFill>
                <a:latin typeface="Open Sans"/>
                <a:ea typeface="Open Sans"/>
                <a:cs typeface="Open Sans"/>
                <a:sym typeface="Open Sans"/>
              </a:rPr>
              <a:t>Track yield performance from sowing to harvest to uncover seasonal or time-based productivity patterns.</a:t>
            </a:r>
          </a:p>
        </p:txBody>
      </p:sp>
      <p:sp>
        <p:nvSpPr>
          <p:cNvPr id="32" name="TextBox 32"/>
          <p:cNvSpPr txBox="1"/>
          <p:nvPr/>
        </p:nvSpPr>
        <p:spPr>
          <a:xfrm>
            <a:off x="11481493" y="651675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33" name="Group 33"/>
          <p:cNvGrpSpPr/>
          <p:nvPr/>
        </p:nvGrpSpPr>
        <p:grpSpPr>
          <a:xfrm>
            <a:off x="11390673" y="7618579"/>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6" name="TextBox 36"/>
          <p:cNvSpPr txBox="1"/>
          <p:nvPr/>
        </p:nvSpPr>
        <p:spPr>
          <a:xfrm>
            <a:off x="12387794" y="7630018"/>
            <a:ext cx="4531509" cy="1125220"/>
          </a:xfrm>
          <a:prstGeom prst="rect">
            <a:avLst/>
          </a:prstGeom>
        </p:spPr>
        <p:txBody>
          <a:bodyPr lIns="0" tIns="0" rIns="0" bIns="0" rtlCol="0" anchor="t">
            <a:spAutoFit/>
          </a:bodyPr>
          <a:lstStyle/>
          <a:p>
            <a:pPr algn="l">
              <a:lnSpc>
                <a:spcPts val="2379"/>
              </a:lnSpc>
            </a:pPr>
            <a:r>
              <a:rPr lang="en-US" sz="1699" b="1">
                <a:solidFill>
                  <a:srgbClr val="1F2020"/>
                </a:solidFill>
                <a:latin typeface="Open Sans Bold"/>
                <a:ea typeface="Open Sans Bold"/>
                <a:cs typeface="Open Sans Bold"/>
                <a:sym typeface="Open Sans Bold"/>
              </a:rPr>
              <a:t>Assess Crop Disease Distribution</a:t>
            </a:r>
          </a:p>
          <a:p>
            <a:pPr algn="l">
              <a:lnSpc>
                <a:spcPts val="1680"/>
              </a:lnSpc>
            </a:pPr>
            <a:r>
              <a:rPr lang="en-US" sz="1200">
                <a:solidFill>
                  <a:srgbClr val="1F2020"/>
                </a:solidFill>
                <a:latin typeface="Open Sans"/>
                <a:ea typeface="Open Sans"/>
                <a:cs typeface="Open Sans"/>
                <a:sym typeface="Open Sans"/>
              </a:rPr>
              <a:t> Identify the prevalence and severity of crop diseases (None, Mild, Moderate, Severe) across farms to support preventive measures and healthier crop growth.</a:t>
            </a:r>
          </a:p>
          <a:p>
            <a:pPr algn="l">
              <a:lnSpc>
                <a:spcPts val="1680"/>
              </a:lnSpc>
              <a:spcBef>
                <a:spcPct val="0"/>
              </a:spcBef>
            </a:pPr>
            <a:endParaRPr lang="en-US" sz="1200">
              <a:solidFill>
                <a:srgbClr val="1F2020"/>
              </a:solidFill>
              <a:latin typeface="Open Sans"/>
              <a:ea typeface="Open Sans"/>
              <a:cs typeface="Open Sans"/>
              <a:sym typeface="Open Sans"/>
            </a:endParaRPr>
          </a:p>
        </p:txBody>
      </p:sp>
      <p:sp>
        <p:nvSpPr>
          <p:cNvPr id="37" name="TextBox 37"/>
          <p:cNvSpPr txBox="1"/>
          <p:nvPr/>
        </p:nvSpPr>
        <p:spPr>
          <a:xfrm>
            <a:off x="11481493" y="779457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grpSp>
        <p:nvGrpSpPr>
          <p:cNvPr id="38" name="Group 38"/>
          <p:cNvGrpSpPr/>
          <p:nvPr/>
        </p:nvGrpSpPr>
        <p:grpSpPr>
          <a:xfrm>
            <a:off x="11390673" y="2507277"/>
            <a:ext cx="677751" cy="677751"/>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1" name="TextBox 41"/>
          <p:cNvSpPr txBox="1"/>
          <p:nvPr/>
        </p:nvSpPr>
        <p:spPr>
          <a:xfrm>
            <a:off x="12387794" y="2508795"/>
            <a:ext cx="4531509" cy="1125220"/>
          </a:xfrm>
          <a:prstGeom prst="rect">
            <a:avLst/>
          </a:prstGeom>
        </p:spPr>
        <p:txBody>
          <a:bodyPr lIns="0" tIns="0" rIns="0" bIns="0" rtlCol="0" anchor="t">
            <a:spAutoFit/>
          </a:bodyPr>
          <a:lstStyle/>
          <a:p>
            <a:pPr algn="l">
              <a:lnSpc>
                <a:spcPts val="2379"/>
              </a:lnSpc>
            </a:pPr>
            <a:r>
              <a:rPr lang="en-US" sz="1699" b="1">
                <a:solidFill>
                  <a:srgbClr val="1F2020"/>
                </a:solidFill>
                <a:latin typeface="Open Sans Bold"/>
                <a:ea typeface="Open Sans Bold"/>
                <a:cs typeface="Open Sans Bold"/>
                <a:sym typeface="Open Sans Bold"/>
              </a:rPr>
              <a:t>Measure Average Yield Efficiency</a:t>
            </a:r>
          </a:p>
          <a:p>
            <a:pPr algn="l">
              <a:lnSpc>
                <a:spcPts val="1680"/>
              </a:lnSpc>
            </a:pPr>
            <a:r>
              <a:rPr lang="en-US" sz="1200">
                <a:solidFill>
                  <a:srgbClr val="1F2020"/>
                </a:solidFill>
                <a:latin typeface="Open Sans"/>
                <a:ea typeface="Open Sans"/>
                <a:cs typeface="Open Sans"/>
                <a:sym typeface="Open Sans"/>
              </a:rPr>
              <a:t>Calculate and analyze the average yield per day (yield_kg_per_hectare / total_days) to evaluate farm productivity.</a:t>
            </a:r>
          </a:p>
          <a:p>
            <a:pPr algn="l">
              <a:lnSpc>
                <a:spcPts val="1680"/>
              </a:lnSpc>
              <a:spcBef>
                <a:spcPct val="0"/>
              </a:spcBef>
            </a:pPr>
            <a:endParaRPr lang="en-US" sz="1200">
              <a:solidFill>
                <a:srgbClr val="1F2020"/>
              </a:solidFill>
              <a:latin typeface="Open Sans"/>
              <a:ea typeface="Open Sans"/>
              <a:cs typeface="Open Sans"/>
              <a:sym typeface="Open Sans"/>
            </a:endParaRPr>
          </a:p>
        </p:txBody>
      </p:sp>
      <p:sp>
        <p:nvSpPr>
          <p:cNvPr id="42" name="TextBox 42"/>
          <p:cNvSpPr txBox="1"/>
          <p:nvPr/>
        </p:nvSpPr>
        <p:spPr>
          <a:xfrm>
            <a:off x="11481493" y="267357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413153" y="9638067"/>
            <a:ext cx="72099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grpSp>
        <p:nvGrpSpPr>
          <p:cNvPr id="6" name="Group 6"/>
          <p:cNvGrpSpPr/>
          <p:nvPr/>
        </p:nvGrpSpPr>
        <p:grpSpPr>
          <a:xfrm>
            <a:off x="11898530" y="1028700"/>
            <a:ext cx="5360770" cy="8229600"/>
            <a:chOff x="0" y="0"/>
            <a:chExt cx="7147693" cy="10972800"/>
          </a:xfrm>
        </p:grpSpPr>
        <p:pic>
          <p:nvPicPr>
            <p:cNvPr id="7" name="Picture 7"/>
            <p:cNvPicPr>
              <a:picLocks noChangeAspect="1"/>
            </p:cNvPicPr>
            <p:nvPr/>
          </p:nvPicPr>
          <p:blipFill>
            <a:blip r:embed="rId2"/>
            <a:srcRect l="11854" r="44705"/>
            <a:stretch>
              <a:fillRect/>
            </a:stretch>
          </p:blipFill>
          <p:spPr>
            <a:xfrm>
              <a:off x="0" y="0"/>
              <a:ext cx="7147693" cy="10972800"/>
            </a:xfrm>
            <a:prstGeom prst="rect">
              <a:avLst/>
            </a:prstGeom>
          </p:spPr>
        </p:pic>
      </p:grpSp>
      <p:sp>
        <p:nvSpPr>
          <p:cNvPr id="8" name="TextBox 8"/>
          <p:cNvSpPr txBox="1"/>
          <p:nvPr/>
        </p:nvSpPr>
        <p:spPr>
          <a:xfrm>
            <a:off x="1681583" y="1238774"/>
            <a:ext cx="5232099" cy="745871"/>
          </a:xfrm>
          <a:prstGeom prst="rect">
            <a:avLst/>
          </a:prstGeom>
        </p:spPr>
        <p:txBody>
          <a:bodyPr lIns="0" tIns="0" rIns="0" bIns="0" rtlCol="0" anchor="t">
            <a:spAutoFit/>
          </a:bodyPr>
          <a:lstStyle/>
          <a:p>
            <a:pPr algn="l">
              <a:lnSpc>
                <a:spcPts val="5632"/>
              </a:lnSpc>
            </a:pPr>
            <a:r>
              <a:rPr lang="en-US" sz="4400" b="1">
                <a:solidFill>
                  <a:srgbClr val="1F2020"/>
                </a:solidFill>
                <a:latin typeface="Poppins Bold"/>
                <a:ea typeface="Poppins Bold"/>
                <a:cs typeface="Poppins Bold"/>
                <a:sym typeface="Poppins Bold"/>
              </a:rPr>
              <a:t>KEY QUESTIONS</a:t>
            </a:r>
          </a:p>
        </p:txBody>
      </p:sp>
      <p:grpSp>
        <p:nvGrpSpPr>
          <p:cNvPr id="9" name="Group 9"/>
          <p:cNvGrpSpPr/>
          <p:nvPr/>
        </p:nvGrpSpPr>
        <p:grpSpPr>
          <a:xfrm>
            <a:off x="1681583" y="2104961"/>
            <a:ext cx="3062770" cy="67678"/>
            <a:chOff x="0" y="0"/>
            <a:chExt cx="2419966" cy="53474"/>
          </a:xfrm>
        </p:grpSpPr>
        <p:sp>
          <p:nvSpPr>
            <p:cNvPr id="10" name="Freeform 10"/>
            <p:cNvSpPr/>
            <p:nvPr/>
          </p:nvSpPr>
          <p:spPr>
            <a:xfrm>
              <a:off x="0" y="0"/>
              <a:ext cx="2419966" cy="53474"/>
            </a:xfrm>
            <a:custGeom>
              <a:avLst/>
              <a:gdLst/>
              <a:ahLst/>
              <a:cxnLst/>
              <a:rect l="l" t="t" r="r" b="b"/>
              <a:pathLst>
                <a:path w="2419966" h="53474">
                  <a:moveTo>
                    <a:pt x="0" y="0"/>
                  </a:moveTo>
                  <a:lnTo>
                    <a:pt x="2419966" y="0"/>
                  </a:lnTo>
                  <a:lnTo>
                    <a:pt x="2419966" y="53474"/>
                  </a:lnTo>
                  <a:lnTo>
                    <a:pt x="0" y="53474"/>
                  </a:lnTo>
                  <a:close/>
                </a:path>
              </a:pathLst>
            </a:custGeom>
            <a:solidFill>
              <a:srgbClr val="D19C26"/>
            </a:solidFill>
          </p:spPr>
        </p:sp>
        <p:sp>
          <p:nvSpPr>
            <p:cNvPr id="11" name="TextBox 11"/>
            <p:cNvSpPr txBox="1"/>
            <p:nvPr/>
          </p:nvSpPr>
          <p:spPr>
            <a:xfrm>
              <a:off x="0" y="-38100"/>
              <a:ext cx="2419966" cy="91574"/>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820231" y="3048351"/>
            <a:ext cx="677751" cy="677751"/>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5" name="TextBox 15"/>
          <p:cNvSpPr txBox="1"/>
          <p:nvPr/>
        </p:nvSpPr>
        <p:spPr>
          <a:xfrm>
            <a:off x="2986789" y="3047501"/>
            <a:ext cx="7853785" cy="37274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What is the average yield efficiency across all smart farms?</a:t>
            </a:r>
          </a:p>
        </p:txBody>
      </p:sp>
      <p:sp>
        <p:nvSpPr>
          <p:cNvPr id="16" name="TextBox 16"/>
          <p:cNvSpPr txBox="1"/>
          <p:nvPr/>
        </p:nvSpPr>
        <p:spPr>
          <a:xfrm>
            <a:off x="1911051" y="322434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17" name="Group 17"/>
          <p:cNvGrpSpPr/>
          <p:nvPr/>
        </p:nvGrpSpPr>
        <p:grpSpPr>
          <a:xfrm>
            <a:off x="1820231" y="5507355"/>
            <a:ext cx="677751" cy="677751"/>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2997825" y="5445546"/>
            <a:ext cx="7472403"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Which irrigation method leads to the highest yield efficiency?</a:t>
            </a:r>
          </a:p>
        </p:txBody>
      </p:sp>
      <p:sp>
        <p:nvSpPr>
          <p:cNvPr id="21" name="TextBox 21"/>
          <p:cNvSpPr txBox="1"/>
          <p:nvPr/>
        </p:nvSpPr>
        <p:spPr>
          <a:xfrm>
            <a:off x="1911051" y="572197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22" name="Group 22"/>
          <p:cNvGrpSpPr/>
          <p:nvPr/>
        </p:nvGrpSpPr>
        <p:grpSpPr>
          <a:xfrm>
            <a:off x="1820231" y="6737556"/>
            <a:ext cx="677751" cy="677751"/>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2997825" y="6699456"/>
            <a:ext cx="7652877"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Which irrigation method leads to the highest yield efficiency?</a:t>
            </a:r>
          </a:p>
        </p:txBody>
      </p:sp>
      <p:sp>
        <p:nvSpPr>
          <p:cNvPr id="26" name="TextBox 26"/>
          <p:cNvSpPr txBox="1"/>
          <p:nvPr/>
        </p:nvSpPr>
        <p:spPr>
          <a:xfrm>
            <a:off x="1911051" y="690900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27" name="Group 27"/>
          <p:cNvGrpSpPr/>
          <p:nvPr/>
        </p:nvGrpSpPr>
        <p:grpSpPr>
          <a:xfrm>
            <a:off x="1820231" y="4277155"/>
            <a:ext cx="677751" cy="677751"/>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30"/>
          <p:cNvSpPr txBox="1"/>
          <p:nvPr/>
        </p:nvSpPr>
        <p:spPr>
          <a:xfrm>
            <a:off x="2997825" y="4243285"/>
            <a:ext cx="7472403" cy="372745"/>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Which fertilizer type contributes most to total crop yield?</a:t>
            </a:r>
          </a:p>
        </p:txBody>
      </p:sp>
      <p:grpSp>
        <p:nvGrpSpPr>
          <p:cNvPr id="31" name="Group 31"/>
          <p:cNvGrpSpPr/>
          <p:nvPr/>
        </p:nvGrpSpPr>
        <p:grpSpPr>
          <a:xfrm>
            <a:off x="1820231" y="7967757"/>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4" name="TextBox 34"/>
          <p:cNvSpPr txBox="1"/>
          <p:nvPr/>
        </p:nvSpPr>
        <p:spPr>
          <a:xfrm>
            <a:off x="2986789" y="7905947"/>
            <a:ext cx="7472403"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What is the distribution of crop disease status across different crop types?</a:t>
            </a:r>
          </a:p>
        </p:txBody>
      </p:sp>
      <p:sp>
        <p:nvSpPr>
          <p:cNvPr id="35" name="TextBox 35"/>
          <p:cNvSpPr txBox="1"/>
          <p:nvPr/>
        </p:nvSpPr>
        <p:spPr>
          <a:xfrm>
            <a:off x="1911051" y="814375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05</a:t>
            </a:r>
          </a:p>
        </p:txBody>
      </p:sp>
      <p:sp>
        <p:nvSpPr>
          <p:cNvPr id="36" name="TextBox 36"/>
          <p:cNvSpPr txBox="1"/>
          <p:nvPr/>
        </p:nvSpPr>
        <p:spPr>
          <a:xfrm>
            <a:off x="1911051" y="445315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7741" y="447916"/>
            <a:ext cx="15992518" cy="9391169"/>
          </a:xfrm>
          <a:custGeom>
            <a:avLst/>
            <a:gdLst/>
            <a:ahLst/>
            <a:cxnLst/>
            <a:rect l="l" t="t" r="r" b="b"/>
            <a:pathLst>
              <a:path w="15992518" h="9391169">
                <a:moveTo>
                  <a:pt x="0" y="0"/>
                </a:moveTo>
                <a:lnTo>
                  <a:pt x="15992518" y="0"/>
                </a:lnTo>
                <a:lnTo>
                  <a:pt x="15992518" y="9391168"/>
                </a:lnTo>
                <a:lnTo>
                  <a:pt x="0" y="9391168"/>
                </a:lnTo>
                <a:lnTo>
                  <a:pt x="0" y="0"/>
                </a:lnTo>
                <a:close/>
              </a:path>
            </a:pathLst>
          </a:custGeom>
          <a:blipFill>
            <a:blip r:embed="rId2"/>
            <a:stretch>
              <a:fillRect t="-642" b="-186"/>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93116" y="657737"/>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D19C26"/>
            </a:soli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59300" y="925830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7413153" y="9638067"/>
            <a:ext cx="720994" cy="240665"/>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06</a:t>
            </a:r>
          </a:p>
        </p:txBody>
      </p:sp>
      <p:grpSp>
        <p:nvGrpSpPr>
          <p:cNvPr id="9" name="Group 9"/>
          <p:cNvGrpSpPr/>
          <p:nvPr/>
        </p:nvGrpSpPr>
        <p:grpSpPr>
          <a:xfrm>
            <a:off x="-10408" y="5497936"/>
            <a:ext cx="18298408" cy="3263378"/>
            <a:chOff x="0" y="0"/>
            <a:chExt cx="24397877" cy="4351171"/>
          </a:xfrm>
        </p:grpSpPr>
        <p:pic>
          <p:nvPicPr>
            <p:cNvPr id="10" name="Picture 10"/>
            <p:cNvPicPr>
              <a:picLocks noChangeAspect="1"/>
            </p:cNvPicPr>
            <p:nvPr/>
          </p:nvPicPr>
          <p:blipFill>
            <a:blip r:embed="rId2"/>
            <a:srcRect t="54357" b="21863"/>
            <a:stretch>
              <a:fillRect/>
            </a:stretch>
          </p:blipFill>
          <p:spPr>
            <a:xfrm>
              <a:off x="0" y="0"/>
              <a:ext cx="24397877" cy="4351171"/>
            </a:xfrm>
            <a:prstGeom prst="rect">
              <a:avLst/>
            </a:prstGeom>
          </p:spPr>
        </p:pic>
      </p:grpSp>
      <p:sp>
        <p:nvSpPr>
          <p:cNvPr id="11" name="TextBox 11"/>
          <p:cNvSpPr txBox="1"/>
          <p:nvPr/>
        </p:nvSpPr>
        <p:spPr>
          <a:xfrm>
            <a:off x="5864274" y="1516235"/>
            <a:ext cx="6318820" cy="745871"/>
          </a:xfrm>
          <a:prstGeom prst="rect">
            <a:avLst/>
          </a:prstGeom>
        </p:spPr>
        <p:txBody>
          <a:bodyPr lIns="0" tIns="0" rIns="0" bIns="0" rtlCol="0" anchor="t">
            <a:spAutoFit/>
          </a:bodyPr>
          <a:lstStyle/>
          <a:p>
            <a:pPr marL="0" lvl="0" indent="0" algn="ctr">
              <a:lnSpc>
                <a:spcPts val="5632"/>
              </a:lnSpc>
              <a:spcBef>
                <a:spcPct val="0"/>
              </a:spcBef>
            </a:pPr>
            <a:r>
              <a:rPr lang="en-US" sz="4400" b="1">
                <a:solidFill>
                  <a:srgbClr val="1F2020"/>
                </a:solidFill>
                <a:latin typeface="Poppins Bold"/>
                <a:ea typeface="Poppins Bold"/>
                <a:cs typeface="Poppins Bold"/>
                <a:sym typeface="Poppins Bold"/>
              </a:rPr>
              <a:t>CONCLUSION</a:t>
            </a:r>
          </a:p>
        </p:txBody>
      </p:sp>
      <p:grpSp>
        <p:nvGrpSpPr>
          <p:cNvPr id="12" name="Group 12"/>
          <p:cNvGrpSpPr/>
          <p:nvPr/>
        </p:nvGrpSpPr>
        <p:grpSpPr>
          <a:xfrm>
            <a:off x="8414720" y="2262106"/>
            <a:ext cx="1217927" cy="47625"/>
            <a:chOff x="0" y="0"/>
            <a:chExt cx="962313" cy="37630"/>
          </a:xfrm>
        </p:grpSpPr>
        <p:sp>
          <p:nvSpPr>
            <p:cNvPr id="13" name="Freeform 13"/>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sp>
        <p:sp>
          <p:nvSpPr>
            <p:cNvPr id="14" name="TextBox 14"/>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sp>
        <p:nvSpPr>
          <p:cNvPr id="15" name="TextBox 15"/>
          <p:cNvSpPr txBox="1"/>
          <p:nvPr/>
        </p:nvSpPr>
        <p:spPr>
          <a:xfrm>
            <a:off x="1028700" y="2691111"/>
            <a:ext cx="16463099" cy="2627630"/>
          </a:xfrm>
          <a:prstGeom prst="rect">
            <a:avLst/>
          </a:prstGeom>
        </p:spPr>
        <p:txBody>
          <a:bodyPr lIns="0" tIns="0" rIns="0" bIns="0" rtlCol="0" anchor="t">
            <a:spAutoFit/>
          </a:bodyPr>
          <a:lstStyle/>
          <a:p>
            <a:pPr algn="l">
              <a:lnSpc>
                <a:spcPts val="2659"/>
              </a:lnSpc>
            </a:pPr>
            <a:r>
              <a:rPr lang="en-US" sz="1899">
                <a:solidFill>
                  <a:srgbClr val="1F2020"/>
                </a:solidFill>
                <a:latin typeface="Open Sans"/>
                <a:ea typeface="Open Sans"/>
                <a:cs typeface="Open Sans"/>
                <a:sym typeface="Open Sans"/>
              </a:rPr>
              <a:t>The "Farming Practices and Yield Efficiency" dashboard reveals that the overall average yield efficiency across farms is 33.75 kg per hectare per day. Among fertilizer types, Inorganic fertilizers slightly outperform Organic and Mixed types in total yield contribution. Sprinkler irrigation shows the highest efficiency compared to Drip, Manual, and even no irrigation, suggesting its effectiveness in boosting yield. Yield trends over sowing dates show fluctuations with occasional peaks, indicating seasonal or operational influences. Additionally, the crop disease analysis shows that all crop types experience varying levels of disease, with Wheat and Maize showing higher counts in severe and moderate categories, emphasizing the need for disease-specific crop management strategies.</a:t>
            </a:r>
          </a:p>
          <a:p>
            <a:pPr algn="ctr">
              <a:lnSpc>
                <a:spcPts val="1680"/>
              </a:lnSpc>
            </a:pPr>
            <a:endParaRPr lang="en-US" sz="1899">
              <a:solidFill>
                <a:srgbClr val="1F2020"/>
              </a:solidFill>
              <a:latin typeface="Open Sans"/>
              <a:ea typeface="Open Sans"/>
              <a:cs typeface="Open Sans"/>
              <a:sym typeface="Open Sans"/>
            </a:endParaRPr>
          </a:p>
          <a:p>
            <a:pPr algn="ctr">
              <a:lnSpc>
                <a:spcPts val="1680"/>
              </a:lnSpc>
            </a:pPr>
            <a:endParaRPr lang="en-US" sz="1899">
              <a:solidFill>
                <a:srgbClr val="1F2020"/>
              </a:solidFill>
              <a:latin typeface="Open Sans"/>
              <a:ea typeface="Open Sans"/>
              <a:cs typeface="Open Sans"/>
              <a:sym typeface="Open Sans"/>
            </a:endParaRPr>
          </a:p>
          <a:p>
            <a:pPr algn="ctr">
              <a:lnSpc>
                <a:spcPts val="1680"/>
              </a:lnSpc>
              <a:spcBef>
                <a:spcPct val="0"/>
              </a:spcBef>
            </a:pPr>
            <a:endParaRPr lang="en-US" sz="1899">
              <a:solidFill>
                <a:srgbClr val="1F202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D19C26">
                <a:alpha val="100000"/>
              </a:srgbClr>
            </a:gs>
            <a:gs pos="100000">
              <a:srgbClr val="000000">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593232" y="3245261"/>
            <a:ext cx="15101537" cy="3272604"/>
          </a:xfrm>
          <a:prstGeom prst="rect">
            <a:avLst/>
          </a:prstGeom>
        </p:spPr>
        <p:txBody>
          <a:bodyPr lIns="0" tIns="0" rIns="0" bIns="0" rtlCol="0" anchor="t">
            <a:spAutoFit/>
          </a:bodyPr>
          <a:lstStyle/>
          <a:p>
            <a:pPr algn="ctr">
              <a:lnSpc>
                <a:spcPts val="25327"/>
              </a:lnSpc>
              <a:spcBef>
                <a:spcPct val="0"/>
              </a:spcBef>
            </a:pPr>
            <a:r>
              <a:rPr lang="en-US" sz="18090" b="1">
                <a:solidFill>
                  <a:srgbClr val="FFFFFF"/>
                </a:solidFill>
                <a:latin typeface="Poppins Bold"/>
                <a:ea typeface="Poppins Bold"/>
                <a:cs typeface="Poppins Bold"/>
                <a:sym typeface="Poppi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435</Words>
  <Application>Microsoft Office PowerPoint</Application>
  <PresentationFormat>Custom</PresentationFormat>
  <Paragraphs>41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Canva Sans</vt:lpstr>
      <vt:lpstr>Poppins Bold</vt:lpstr>
      <vt:lpstr>Open Sans Bold</vt:lpstr>
      <vt:lpstr>Arial</vt:lpstr>
      <vt:lpstr>Open Sans</vt:lpstr>
      <vt:lpstr>Alice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FARMING SENSOR DATA FOR YIELD PREDICTION</dc:title>
  <dc:creator>Krish_Patel</dc:creator>
  <cp:lastModifiedBy>Krish Patel</cp:lastModifiedBy>
  <cp:revision>1</cp:revision>
  <dcterms:created xsi:type="dcterms:W3CDTF">2006-08-16T00:00:00Z</dcterms:created>
  <dcterms:modified xsi:type="dcterms:W3CDTF">2025-04-24T06:30:49Z</dcterms:modified>
  <dc:identifier>DAGlgiJuibc</dc:identifier>
</cp:coreProperties>
</file>